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7" r:id="rId4"/>
    <p:sldId id="273" r:id="rId5"/>
    <p:sldId id="274" r:id="rId6"/>
    <p:sldId id="275" r:id="rId7"/>
    <p:sldId id="258" r:id="rId8"/>
    <p:sldId id="259" r:id="rId9"/>
    <p:sldId id="263" r:id="rId10"/>
    <p:sldId id="264" r:id="rId11"/>
    <p:sldId id="265" r:id="rId12"/>
    <p:sldId id="266" r:id="rId13"/>
    <p:sldId id="268" r:id="rId14"/>
    <p:sldId id="26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BD2175-4694-40BD-82AE-99FFD1D5A140}" v="1" dt="2025-10-05T09:00:56.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9" d="100"/>
          <a:sy n="59" d="100"/>
        </p:scale>
        <p:origin x="1500"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385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202981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290525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272980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27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36204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207857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4250320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00749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t>10/5/2025</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dirty="0"/>
          </a:p>
        </p:txBody>
      </p:sp>
    </p:spTree>
    <p:extLst>
      <p:ext uri="{BB962C8B-B14F-4D97-AF65-F5344CB8AC3E}">
        <p14:creationId xmlns:p14="http://schemas.microsoft.com/office/powerpoint/2010/main" val="176722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109583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t>10/5/2025</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116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docs.live.net/c32c4ad1b8d081b8/Documents/Market_Data_Analysis.pptx" TargetMode="Externa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5668" y="532248"/>
            <a:ext cx="7994337" cy="5573571"/>
          </a:xfrm>
        </p:spPr>
        <p:txBody>
          <a:bodyPr>
            <a:normAutofit/>
          </a:bodyPr>
          <a:lstStyle/>
          <a:p>
            <a:pPr>
              <a:lnSpc>
                <a:spcPct val="100000"/>
              </a:lnSpc>
            </a:pPr>
            <a:br>
              <a:rPr lang="en-IN" sz="5800" dirty="0">
                <a:latin typeface="Androgyne" panose="05080000000003050000" pitchFamily="82" charset="0"/>
              </a:rPr>
            </a:br>
            <a:br>
              <a:rPr lang="en-IN" sz="5800" dirty="0">
                <a:latin typeface="Androgyne" panose="05080000000003050000" pitchFamily="82" charset="0"/>
              </a:rPr>
            </a:br>
            <a:r>
              <a:rPr lang="en-IN" sz="5800" dirty="0">
                <a:latin typeface="Androgyne" panose="05080000000003050000" pitchFamily="82" charset="0"/>
              </a:rPr>
              <a:t>Market Data Analysis</a:t>
            </a:r>
            <a:br>
              <a:rPr lang="en-IN" dirty="0">
                <a:latin typeface="Androgyne" panose="05080000000003050000" pitchFamily="82" charset="0"/>
              </a:rPr>
            </a:br>
            <a:br>
              <a:rPr lang="en-IN" dirty="0">
                <a:latin typeface="Androgyne" panose="05080000000003050000" pitchFamily="82" charset="0"/>
              </a:rPr>
            </a:br>
            <a:r>
              <a:rPr lang="en-IN" sz="2000" dirty="0">
                <a:latin typeface="Androgyne" panose="05080000000003050000" pitchFamily="82" charset="0"/>
              </a:rPr>
              <a:t>Source: </a:t>
            </a:r>
            <a:r>
              <a:rPr lang="en-US" sz="2000" dirty="0">
                <a:latin typeface="Androgyne" panose="05080000000003050000" pitchFamily="82" charset="0"/>
              </a:rPr>
              <a:t>data.gov.in</a:t>
            </a:r>
            <a:br>
              <a:rPr lang="en-IN" sz="2000" dirty="0">
                <a:latin typeface="Androgyne" panose="05080000000003050000" pitchFamily="82" charset="0"/>
              </a:rPr>
            </a:br>
            <a:r>
              <a:rPr lang="en-IN" sz="2000" dirty="0">
                <a:latin typeface="Androgyne" panose="05080000000003050000" pitchFamily="82" charset="0"/>
              </a:rPr>
              <a:t>Dataset: Agricultural </a:t>
            </a:r>
            <a:r>
              <a:rPr lang="en-US" sz="2000" dirty="0">
                <a:latin typeface="Androgyne" panose="05080000000003050000" pitchFamily="82" charset="0"/>
              </a:rPr>
              <a:t>Market </a:t>
            </a:r>
            <a:r>
              <a:rPr lang="en-US" sz="2000" i="0" dirty="0">
                <a:effectLst/>
                <a:latin typeface="Androgyne" panose="05080000000003050000" pitchFamily="82" charset="0"/>
              </a:rPr>
              <a:t>Data Project</a:t>
            </a:r>
            <a:br>
              <a:rPr lang="en-US" sz="2000" i="0" dirty="0">
                <a:effectLst/>
                <a:latin typeface="Androgyne" panose="05080000000003050000" pitchFamily="82" charset="0"/>
              </a:rPr>
            </a:br>
            <a:r>
              <a:rPr lang="en-US" sz="2000" i="0" dirty="0">
                <a:effectLst/>
                <a:latin typeface="Androgyne" panose="05080000000003050000" pitchFamily="82" charset="0"/>
              </a:rPr>
              <a:t>Email: </a:t>
            </a:r>
            <a:r>
              <a:rPr lang="en-US" sz="2000" i="0" dirty="0">
                <a:effectLst/>
                <a:latin typeface="Androgyne" panose="05080000000003050000" pitchFamily="82" charset="0"/>
                <a:hlinkClick r:id="rId2"/>
              </a:rPr>
              <a:t>vaishali.khandoba7</a:t>
            </a:r>
            <a:r>
              <a:rPr lang="en-US" sz="2000" dirty="0">
                <a:latin typeface="Androgyne" panose="05080000000003050000" pitchFamily="82" charset="0"/>
                <a:hlinkClick r:id="rId2"/>
              </a:rPr>
              <a:t>@gmail.com</a:t>
            </a:r>
            <a:br>
              <a:rPr lang="en-US" sz="2000" dirty="0">
                <a:latin typeface="Androgyne" panose="05080000000003050000" pitchFamily="82" charset="0"/>
              </a:rPr>
            </a:br>
            <a:r>
              <a:rPr lang="en-US" sz="2000" dirty="0">
                <a:latin typeface="Androgyne" panose="05080000000003050000" pitchFamily="82" charset="0"/>
              </a:rPr>
              <a:t>LinkedIn : https://www.linkedin.com/in/vaishali-khandoba-4a1667314/</a:t>
            </a:r>
            <a:endParaRPr sz="2000" dirty="0">
              <a:latin typeface="Androgyne" panose="05080000000003050000" pitchFamily="82" charset="0"/>
            </a:endParaRPr>
          </a:p>
        </p:txBody>
      </p:sp>
      <p:sp>
        <p:nvSpPr>
          <p:cNvPr id="6" name="TextBox 5">
            <a:extLst>
              <a:ext uri="{FF2B5EF4-FFF2-40B4-BE49-F238E27FC236}">
                <a16:creationId xmlns:a16="http://schemas.microsoft.com/office/drawing/2014/main" id="{FB237B6E-36DE-DF96-009A-F1CC4371326C}"/>
              </a:ext>
            </a:extLst>
          </p:cNvPr>
          <p:cNvSpPr txBox="1"/>
          <p:nvPr/>
        </p:nvSpPr>
        <p:spPr>
          <a:xfrm>
            <a:off x="6459794" y="6475497"/>
            <a:ext cx="3785419" cy="369332"/>
          </a:xfrm>
          <a:prstGeom prst="rect">
            <a:avLst/>
          </a:prstGeom>
          <a:noFill/>
        </p:spPr>
        <p:txBody>
          <a:bodyPr wrap="square" rtlCol="0">
            <a:spAutoFit/>
          </a:bodyPr>
          <a:lstStyle/>
          <a:p>
            <a:r>
              <a:rPr lang="en-IN" dirty="0">
                <a:latin typeface="Androgyne" panose="05080000000003050000" pitchFamily="82" charset="0"/>
              </a:rPr>
              <a:t>Vaishali Khandoba</a:t>
            </a:r>
          </a:p>
        </p:txBody>
      </p:sp>
      <p:sp>
        <p:nvSpPr>
          <p:cNvPr id="5" name="TextBox 4">
            <a:extLst>
              <a:ext uri="{FF2B5EF4-FFF2-40B4-BE49-F238E27FC236}">
                <a16:creationId xmlns:a16="http://schemas.microsoft.com/office/drawing/2014/main" id="{AEE9355D-33DA-744E-1135-38EE6892A2E5}"/>
              </a:ext>
            </a:extLst>
          </p:cNvPr>
          <p:cNvSpPr txBox="1"/>
          <p:nvPr/>
        </p:nvSpPr>
        <p:spPr>
          <a:xfrm>
            <a:off x="1109299" y="476244"/>
            <a:ext cx="7297994" cy="461665"/>
          </a:xfrm>
          <a:prstGeom prst="rect">
            <a:avLst/>
          </a:prstGeom>
          <a:noFill/>
        </p:spPr>
        <p:txBody>
          <a:bodyPr wrap="square" rtlCol="0">
            <a:spAutoFit/>
          </a:bodyPr>
          <a:lstStyle/>
          <a:p>
            <a:r>
              <a:rPr lang="en-IN" sz="2400" dirty="0">
                <a:solidFill>
                  <a:schemeClr val="accent1"/>
                </a:solidFill>
                <a:latin typeface="Androgyne" panose="05080000000003050000" pitchFamily="82" charset="0"/>
              </a:rPr>
              <a:t>Market Dataset Analysis Using </a:t>
            </a:r>
            <a:r>
              <a:rPr lang="en-IN" sz="2400" dirty="0" err="1">
                <a:solidFill>
                  <a:schemeClr val="accent1"/>
                </a:solidFill>
                <a:latin typeface="Androgyne" panose="05080000000003050000" pitchFamily="82" charset="0"/>
              </a:rPr>
              <a:t>PySpark</a:t>
            </a:r>
            <a:endParaRPr lang="en-IN" sz="2400" dirty="0">
              <a:solidFill>
                <a:schemeClr val="accent1"/>
              </a:solidFill>
              <a:latin typeface="Androgyne" panose="05080000000003050000" pitchFamily="82" charset="0"/>
            </a:endParaRPr>
          </a:p>
        </p:txBody>
      </p:sp>
      <p:pic>
        <p:nvPicPr>
          <p:cNvPr id="2050" name="Picture 2" descr="Linkedin icons for free download | Freepik">
            <a:extLst>
              <a:ext uri="{FF2B5EF4-FFF2-40B4-BE49-F238E27FC236}">
                <a16:creationId xmlns:a16="http://schemas.microsoft.com/office/drawing/2014/main" id="{1044F920-CD54-DBAF-79AC-B3D522BC8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23" y="5889875"/>
            <a:ext cx="153165" cy="1441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F6C179C-5EA5-894E-26BA-73D917CBEFE2}"/>
              </a:ext>
            </a:extLst>
          </p:cNvPr>
          <p:cNvPicPr>
            <a:picLocks noChangeAspect="1"/>
          </p:cNvPicPr>
          <p:nvPr/>
        </p:nvPicPr>
        <p:blipFill>
          <a:blip r:embed="rId4"/>
          <a:stretch>
            <a:fillRect/>
          </a:stretch>
        </p:blipFill>
        <p:spPr>
          <a:xfrm>
            <a:off x="605747" y="5520197"/>
            <a:ext cx="199921" cy="107353"/>
          </a:xfrm>
          <a:prstGeom prst="rect">
            <a:avLst/>
          </a:prstGeom>
        </p:spPr>
      </p:pic>
      <p:sp>
        <p:nvSpPr>
          <p:cNvPr id="14" name="Rectangle 6">
            <a:extLst>
              <a:ext uri="{FF2B5EF4-FFF2-40B4-BE49-F238E27FC236}">
                <a16:creationId xmlns:a16="http://schemas.microsoft.com/office/drawing/2014/main" id="{0FDD7A44-16BE-6D10-DF78-3C9218B04DE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6" name="Picture 2" descr="GitHub Logo Computer File PNG">
            <a:extLst>
              <a:ext uri="{FF2B5EF4-FFF2-40B4-BE49-F238E27FC236}">
                <a16:creationId xmlns:a16="http://schemas.microsoft.com/office/drawing/2014/main" id="{918F51DA-84A7-7451-C0B4-67C8D8D65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014" y="498227"/>
            <a:ext cx="451285" cy="4396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96CDF-D504-6BE8-3D6B-93E0C69B6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196BB-D380-FF89-323A-AFB9FA5035E7}"/>
              </a:ext>
            </a:extLst>
          </p:cNvPr>
          <p:cNvSpPr>
            <a:spLocks noGrp="1"/>
          </p:cNvSpPr>
          <p:nvPr>
            <p:ph type="title"/>
          </p:nvPr>
        </p:nvSpPr>
        <p:spPr>
          <a:xfrm>
            <a:off x="442452" y="286604"/>
            <a:ext cx="8465574" cy="1030567"/>
          </a:xfrm>
        </p:spPr>
        <p:txBody>
          <a:bodyPr>
            <a:normAutofit/>
          </a:bodyPr>
          <a:lstStyle/>
          <a:p>
            <a:r>
              <a:rPr lang="en-IN" dirty="0"/>
              <a:t>Commodity Distribution(</a:t>
            </a:r>
            <a:r>
              <a:rPr lang="en-IN" dirty="0" err="1"/>
              <a:t>PieChart</a:t>
            </a:r>
            <a:r>
              <a:rPr lang="en-IN" dirty="0"/>
              <a:t>)</a:t>
            </a:r>
            <a:endParaRPr dirty="0">
              <a:latin typeface="Androgyne" panose="05080000000003050000" pitchFamily="82" charset="0"/>
            </a:endParaRPr>
          </a:p>
        </p:txBody>
      </p:sp>
      <p:sp>
        <p:nvSpPr>
          <p:cNvPr id="6" name="Rectangle 1">
            <a:extLst>
              <a:ext uri="{FF2B5EF4-FFF2-40B4-BE49-F238E27FC236}">
                <a16:creationId xmlns:a16="http://schemas.microsoft.com/office/drawing/2014/main" id="{2B3F93EA-53EB-56AC-8846-A71BB200571C}"/>
              </a:ext>
            </a:extLst>
          </p:cNvPr>
          <p:cNvSpPr>
            <a:spLocks noChangeArrowheads="1"/>
          </p:cNvSpPr>
          <p:nvPr/>
        </p:nvSpPr>
        <p:spPr bwMode="auto">
          <a:xfrm rot="10800000" flipV="1">
            <a:off x="737419" y="4753335"/>
            <a:ext cx="787563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defTabSz="914400" eaLnBrk="0" fontAlgn="base" hangingPunct="0">
              <a:spcBef>
                <a:spcPct val="0"/>
              </a:spcBef>
              <a:spcAft>
                <a:spcPct val="0"/>
              </a:spcAft>
            </a:pPr>
            <a:r>
              <a:rPr lang="en-US" dirty="0"/>
              <a:t>This pie chart illustrates the </a:t>
            </a:r>
            <a:r>
              <a:rPr lang="en-US" b="1" dirty="0"/>
              <a:t>market share of top five commodities</a:t>
            </a:r>
            <a:r>
              <a:rPr lang="en-US" dirty="0"/>
              <a:t> based on record frequency.</a:t>
            </a:r>
            <a:br>
              <a:rPr lang="en-US" dirty="0"/>
            </a:br>
            <a:r>
              <a:rPr lang="en-US" dirty="0"/>
              <a:t>Larger slices indicate high-volume crops, helping visualize </a:t>
            </a:r>
            <a:r>
              <a:rPr lang="en-US" b="1" dirty="0"/>
              <a:t>trade dominance</a:t>
            </a:r>
            <a:r>
              <a:rPr lang="en-US" dirty="0"/>
              <a:t> and </a:t>
            </a:r>
            <a:r>
              <a:rPr lang="en-US" b="1" dirty="0"/>
              <a:t>market concentration</a:t>
            </a:r>
            <a:r>
              <a:rPr lang="en-US" dirty="0"/>
              <a:t> within the agricultural dataset.</a:t>
            </a:r>
            <a:endParaRPr kumimoji="0" lang="en-US" altLang="en-US" sz="1800" b="0" i="0" u="none" strike="noStrike" cap="none" normalizeH="0" baseline="0" dirty="0">
              <a:ln>
                <a:noFill/>
              </a:ln>
              <a:solidFill>
                <a:schemeClr val="tx1"/>
              </a:solidFill>
              <a:effectLst/>
              <a:latin typeface="Androgyne" panose="05080000000003050000" pitchFamily="82" charset="0"/>
            </a:endParaRPr>
          </a:p>
        </p:txBody>
      </p:sp>
      <p:pic>
        <p:nvPicPr>
          <p:cNvPr id="5" name="Picture 4">
            <a:extLst>
              <a:ext uri="{FF2B5EF4-FFF2-40B4-BE49-F238E27FC236}">
                <a16:creationId xmlns:a16="http://schemas.microsoft.com/office/drawing/2014/main" id="{F6456063-25EF-E262-8445-6CE9F20D4F78}"/>
              </a:ext>
            </a:extLst>
          </p:cNvPr>
          <p:cNvPicPr>
            <a:picLocks noChangeAspect="1"/>
          </p:cNvPicPr>
          <p:nvPr/>
        </p:nvPicPr>
        <p:blipFill>
          <a:blip r:embed="rId2"/>
          <a:srcRect/>
          <a:stretch/>
        </p:blipFill>
        <p:spPr>
          <a:xfrm>
            <a:off x="2438401" y="1879699"/>
            <a:ext cx="3552900" cy="2735137"/>
          </a:xfrm>
          <a:prstGeom prst="rect">
            <a:avLst/>
          </a:prstGeom>
        </p:spPr>
      </p:pic>
    </p:spTree>
    <p:extLst>
      <p:ext uri="{BB962C8B-B14F-4D97-AF65-F5344CB8AC3E}">
        <p14:creationId xmlns:p14="http://schemas.microsoft.com/office/powerpoint/2010/main" val="60513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B9F86-ACB3-7FCE-53CB-96505D649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FFC2CB-7EFE-5848-E355-AA2270B34ADB}"/>
              </a:ext>
            </a:extLst>
          </p:cNvPr>
          <p:cNvSpPr>
            <a:spLocks noGrp="1"/>
          </p:cNvSpPr>
          <p:nvPr>
            <p:ph type="title"/>
          </p:nvPr>
        </p:nvSpPr>
        <p:spPr/>
        <p:txBody>
          <a:bodyPr>
            <a:normAutofit/>
          </a:bodyPr>
          <a:lstStyle/>
          <a:p>
            <a:r>
              <a:rPr lang="en-US" dirty="0"/>
              <a:t>Price Distribution by Grade (Violin Plot)</a:t>
            </a:r>
            <a:endParaRPr dirty="0">
              <a:latin typeface="Androgyne" panose="05080000000003050000" pitchFamily="82" charset="0"/>
            </a:endParaRPr>
          </a:p>
        </p:txBody>
      </p:sp>
      <p:sp>
        <p:nvSpPr>
          <p:cNvPr id="8" name="Rectangle 1">
            <a:extLst>
              <a:ext uri="{FF2B5EF4-FFF2-40B4-BE49-F238E27FC236}">
                <a16:creationId xmlns:a16="http://schemas.microsoft.com/office/drawing/2014/main" id="{5A7DE8AE-99CC-58ED-2BDD-B149B45134E4}"/>
              </a:ext>
            </a:extLst>
          </p:cNvPr>
          <p:cNvSpPr>
            <a:spLocks noChangeArrowheads="1"/>
          </p:cNvSpPr>
          <p:nvPr/>
        </p:nvSpPr>
        <p:spPr bwMode="auto">
          <a:xfrm>
            <a:off x="798653" y="5217179"/>
            <a:ext cx="754669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FontTx/>
              <a:buChar char="•"/>
            </a:pPr>
            <a:r>
              <a:rPr lang="en-US" dirty="0"/>
              <a:t>The violin plot illustrates the </a:t>
            </a:r>
            <a:r>
              <a:rPr lang="en-US" b="1" dirty="0"/>
              <a:t>distribution of modal prices across different grades</a:t>
            </a:r>
            <a:r>
              <a:rPr lang="en-US" dirty="0"/>
              <a:t> (FAQ, Standard, Non-FAQ). It highlights how </a:t>
            </a:r>
            <a:r>
              <a:rPr lang="en-US" b="1" dirty="0"/>
              <a:t>higher-quality grades</a:t>
            </a:r>
            <a:r>
              <a:rPr lang="en-US" dirty="0"/>
              <a:t> tend to have greater price ranges and median values. This chart helps evaluate </a:t>
            </a:r>
            <a:r>
              <a:rPr lang="en-US" b="1" dirty="0"/>
              <a:t>quality-based pricing behavior</a:t>
            </a:r>
            <a:r>
              <a:rPr lang="en-US" dirty="0"/>
              <a:t> and the impact of grade on market value.</a:t>
            </a:r>
            <a:endParaRPr kumimoji="0" lang="en-US" altLang="en-US" sz="1800" b="0" i="0" u="none" strike="noStrike" cap="none" normalizeH="0" baseline="0" dirty="0">
              <a:ln>
                <a:noFill/>
              </a:ln>
              <a:solidFill>
                <a:schemeClr val="tx1"/>
              </a:solidFill>
              <a:effectLst/>
              <a:latin typeface="Androgyne" panose="05080000000003050000" pitchFamily="82" charset="0"/>
            </a:endParaRPr>
          </a:p>
        </p:txBody>
      </p:sp>
      <p:pic>
        <p:nvPicPr>
          <p:cNvPr id="4" name="Picture 3">
            <a:extLst>
              <a:ext uri="{FF2B5EF4-FFF2-40B4-BE49-F238E27FC236}">
                <a16:creationId xmlns:a16="http://schemas.microsoft.com/office/drawing/2014/main" id="{A2F4609B-C3E4-9E02-50D8-82606328D91C}"/>
              </a:ext>
            </a:extLst>
          </p:cNvPr>
          <p:cNvPicPr>
            <a:picLocks noChangeAspect="1"/>
          </p:cNvPicPr>
          <p:nvPr/>
        </p:nvPicPr>
        <p:blipFill>
          <a:blip r:embed="rId2"/>
          <a:srcRect/>
          <a:stretch/>
        </p:blipFill>
        <p:spPr>
          <a:xfrm>
            <a:off x="1719085" y="1785606"/>
            <a:ext cx="5253002" cy="3431573"/>
          </a:xfrm>
          <a:prstGeom prst="rect">
            <a:avLst/>
          </a:prstGeom>
        </p:spPr>
      </p:pic>
    </p:spTree>
    <p:extLst>
      <p:ext uri="{BB962C8B-B14F-4D97-AF65-F5344CB8AC3E}">
        <p14:creationId xmlns:p14="http://schemas.microsoft.com/office/powerpoint/2010/main" val="3000673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4A0F-2190-ABCF-045D-4F6373DEB8A6}"/>
              </a:ext>
            </a:extLst>
          </p:cNvPr>
          <p:cNvSpPr>
            <a:spLocks noGrp="1"/>
          </p:cNvSpPr>
          <p:nvPr>
            <p:ph type="title"/>
          </p:nvPr>
        </p:nvSpPr>
        <p:spPr>
          <a:xfrm>
            <a:off x="457200" y="447686"/>
            <a:ext cx="8229600" cy="1143000"/>
          </a:xfrm>
        </p:spPr>
        <p:txBody>
          <a:bodyPr/>
          <a:lstStyle/>
          <a:p>
            <a:r>
              <a:rPr lang="en-IN" dirty="0">
                <a:latin typeface="Androgyne" panose="05080000000003050000" pitchFamily="82" charset="0"/>
              </a:rPr>
              <a:t>Dataset Observation</a:t>
            </a:r>
          </a:p>
        </p:txBody>
      </p:sp>
      <p:sp>
        <p:nvSpPr>
          <p:cNvPr id="5" name="Rectangle 2">
            <a:extLst>
              <a:ext uri="{FF2B5EF4-FFF2-40B4-BE49-F238E27FC236}">
                <a16:creationId xmlns:a16="http://schemas.microsoft.com/office/drawing/2014/main" id="{04D08A81-C303-6061-B318-77AAE787114F}"/>
              </a:ext>
            </a:extLst>
          </p:cNvPr>
          <p:cNvSpPr>
            <a:spLocks noChangeArrowheads="1"/>
          </p:cNvSpPr>
          <p:nvPr/>
        </p:nvSpPr>
        <p:spPr bwMode="auto">
          <a:xfrm>
            <a:off x="550606" y="1796988"/>
            <a:ext cx="7924800" cy="4247317"/>
          </a:xfrm>
          <a:prstGeom prst="rect">
            <a:avLst/>
          </a:prstGeom>
        </p:spPr>
        <p:txBody>
          <a:bodyPr vert="horz" wrap="square" lIns="91440" tIns="45720" rIns="91440" bIns="45720" numCol="1" anchor="ctr" anchorCtr="0" compatLnSpc="1">
            <a:prstTxWarp prst="textNoShape">
              <a:avLst/>
            </a:prstTxWarp>
            <a:spAutoFit/>
          </a:bodyPr>
          <a:lstStyle/>
          <a:p>
            <a:pPr lvl="0" algn="just" defTabSz="914400" eaLnBrk="0" fontAlgn="base" hangingPunct="0">
              <a:spcBef>
                <a:spcPct val="0"/>
              </a:spcBef>
              <a:spcAft>
                <a:spcPct val="0"/>
              </a:spcAft>
            </a:pPr>
            <a:r>
              <a:rPr lang="en-IN" b="1" u="sng" dirty="0"/>
              <a:t>Commodity</a:t>
            </a:r>
            <a:r>
              <a:rPr lang="en-IN" dirty="0"/>
              <a:t> </a:t>
            </a:r>
            <a:r>
              <a:rPr lang="en-US" altLang="en-US" b="1" u="sng" dirty="0">
                <a:latin typeface="Androgyne" panose="05080000000003050000" pitchFamily="82" charset="0"/>
              </a:rPr>
              <a:t>Distribution</a:t>
            </a:r>
            <a:endParaRPr lang="en-US" altLang="en-US" u="sng" dirty="0">
              <a:latin typeface="Androgyne" panose="05080000000003050000" pitchFamily="82" charset="0"/>
            </a:endParaRPr>
          </a:p>
          <a:p>
            <a:pPr marL="285750" lvl="0" indent="-285750" algn="just" defTabSz="914400" eaLnBrk="0" fontAlgn="base" hangingPunct="0">
              <a:spcBef>
                <a:spcPct val="0"/>
              </a:spcBef>
              <a:spcAft>
                <a:spcPct val="0"/>
              </a:spcAft>
              <a:buFont typeface="Arial" panose="020B0604020202020204" pitchFamily="34" charset="0"/>
              <a:buChar char="•"/>
            </a:pPr>
            <a:r>
              <a:rPr lang="en-US" dirty="0"/>
              <a:t>The dataset covers a wide variety of commodities traded across India, with </a:t>
            </a:r>
            <a:r>
              <a:rPr lang="en-US" b="1" dirty="0"/>
              <a:t>Potato, Onion, Wheat, Tomato, and Brinjal</a:t>
            </a:r>
            <a:r>
              <a:rPr lang="en-US" dirty="0"/>
              <a:t> being the most frequently recorded.</a:t>
            </a:r>
          </a:p>
          <a:p>
            <a:pPr marL="285750" lvl="0" indent="-285750" algn="just" defTabSz="914400" eaLnBrk="0" fontAlgn="base" hangingPunct="0">
              <a:spcBef>
                <a:spcPct val="0"/>
              </a:spcBef>
              <a:spcAft>
                <a:spcPct val="0"/>
              </a:spcAft>
              <a:buFont typeface="Arial" panose="020B0604020202020204" pitchFamily="34" charset="0"/>
              <a:buChar char="•"/>
            </a:pPr>
            <a:r>
              <a:rPr lang="en-US" dirty="0"/>
              <a:t>High-value commodities such as </a:t>
            </a:r>
            <a:r>
              <a:rPr lang="en-US" b="1" dirty="0"/>
              <a:t>Cardamom, Almond, and Pepper</a:t>
            </a:r>
            <a:r>
              <a:rPr lang="en-US" dirty="0"/>
              <a:t> appear less often but command premium prices, reflecting their export-oriented nature and limited supply.</a:t>
            </a:r>
          </a:p>
          <a:p>
            <a:pPr lvl="0" algn="just" defTabSz="914400" eaLnBrk="0" fontAlgn="base" hangingPunct="0">
              <a:spcBef>
                <a:spcPct val="0"/>
              </a:spcBef>
              <a:spcAft>
                <a:spcPct val="0"/>
              </a:spcAft>
            </a:pPr>
            <a:endParaRPr lang="en-US" altLang="en-US" dirty="0">
              <a:latin typeface="Androgyne" panose="05080000000003050000" pitchFamily="82" charset="0"/>
            </a:endParaRPr>
          </a:p>
          <a:p>
            <a:pPr lvl="0" algn="just" defTabSz="914400" eaLnBrk="0" fontAlgn="base" hangingPunct="0">
              <a:spcBef>
                <a:spcPct val="0"/>
              </a:spcBef>
              <a:spcAft>
                <a:spcPct val="0"/>
              </a:spcAft>
            </a:pPr>
            <a:r>
              <a:rPr lang="en-IN" b="1" u="sng" dirty="0"/>
              <a:t>Price</a:t>
            </a:r>
            <a:r>
              <a:rPr lang="en-US" altLang="en-US" b="1" u="sng" dirty="0">
                <a:latin typeface="Androgyne" panose="05080000000003050000" pitchFamily="82" charset="0"/>
              </a:rPr>
              <a:t> Insights</a:t>
            </a:r>
            <a:endParaRPr lang="en-US" altLang="en-US" u="sng" dirty="0">
              <a:latin typeface="Androgyne" panose="05080000000003050000" pitchFamily="82" charset="0"/>
            </a:endParaRPr>
          </a:p>
          <a:p>
            <a:pPr marL="285750" lvl="0" indent="-285750" algn="just" defTabSz="914400" eaLnBrk="0" fontAlgn="base" hangingPunct="0">
              <a:spcBef>
                <a:spcPct val="0"/>
              </a:spcBef>
              <a:spcAft>
                <a:spcPct val="0"/>
              </a:spcAft>
              <a:buFont typeface="Arial" panose="020B0604020202020204" pitchFamily="34" charset="0"/>
              <a:buChar char="•"/>
            </a:pPr>
            <a:r>
              <a:rPr lang="en-US" dirty="0"/>
              <a:t>Prices are spread across a wide range, with most commodities trading between </a:t>
            </a:r>
            <a:r>
              <a:rPr lang="en-US" b="1" dirty="0"/>
              <a:t>₹1,000–₹5,000 per quintal</a:t>
            </a:r>
            <a:r>
              <a:rPr lang="en-US" dirty="0"/>
              <a:t>, representing staple food crops.</a:t>
            </a:r>
          </a:p>
          <a:p>
            <a:pPr marL="285750" lvl="0" indent="-285750" algn="just" defTabSz="914400" eaLnBrk="0" fontAlgn="base" hangingPunct="0">
              <a:spcBef>
                <a:spcPct val="0"/>
              </a:spcBef>
              <a:spcAft>
                <a:spcPct val="0"/>
              </a:spcAft>
              <a:buFont typeface="Arial" panose="020B0604020202020204" pitchFamily="34" charset="0"/>
              <a:buChar char="•"/>
            </a:pPr>
            <a:r>
              <a:rPr lang="en-US" dirty="0"/>
              <a:t>A few commodities show extremely high prices (above ₹50,000), mainly for </a:t>
            </a:r>
            <a:r>
              <a:rPr lang="en-US" b="1" dirty="0"/>
              <a:t>spices and dry fruits</a:t>
            </a:r>
            <a:r>
              <a:rPr lang="en-US" dirty="0"/>
              <a:t>, indicating niche, high-demand market segments.</a:t>
            </a:r>
          </a:p>
          <a:p>
            <a:pPr marL="285750" indent="-285750" algn="just" defTabSz="914400" eaLnBrk="0" fontAlgn="base" hangingPunct="0">
              <a:spcBef>
                <a:spcPct val="0"/>
              </a:spcBef>
              <a:spcAft>
                <a:spcPct val="0"/>
              </a:spcAft>
              <a:buFont typeface="Arial" panose="020B0604020202020204" pitchFamily="34" charset="0"/>
              <a:buChar char="•"/>
            </a:pPr>
            <a:r>
              <a:rPr lang="en-US" dirty="0"/>
              <a:t>The average modal price (~₹3,942) reflects a balanced market scenario, with a few outliers driving price diversity.</a:t>
            </a:r>
          </a:p>
          <a:p>
            <a:pPr lvl="0" algn="just" defTabSz="914400" eaLnBrk="0" fontAlgn="base" hangingPunct="0">
              <a:spcBef>
                <a:spcPct val="0"/>
              </a:spcBef>
              <a:spcAft>
                <a:spcPct val="0"/>
              </a:spcAft>
            </a:pPr>
            <a:endParaRPr lang="en-US" altLang="en-US" dirty="0">
              <a:latin typeface="Androgyne" panose="05080000000003050000" pitchFamily="82" charset="0"/>
            </a:endParaRPr>
          </a:p>
        </p:txBody>
      </p:sp>
    </p:spTree>
    <p:extLst>
      <p:ext uri="{BB962C8B-B14F-4D97-AF65-F5344CB8AC3E}">
        <p14:creationId xmlns:p14="http://schemas.microsoft.com/office/powerpoint/2010/main" val="179066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974F9-EB62-6D1C-B6B6-E7DC10458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8D448-C101-8884-4EC5-0B38A632B216}"/>
              </a:ext>
            </a:extLst>
          </p:cNvPr>
          <p:cNvSpPr>
            <a:spLocks noGrp="1"/>
          </p:cNvSpPr>
          <p:nvPr>
            <p:ph type="title"/>
          </p:nvPr>
        </p:nvSpPr>
        <p:spPr>
          <a:xfrm>
            <a:off x="457200" y="447686"/>
            <a:ext cx="8229600" cy="1143000"/>
          </a:xfrm>
        </p:spPr>
        <p:txBody>
          <a:bodyPr/>
          <a:lstStyle/>
          <a:p>
            <a:r>
              <a:rPr lang="en-IN" dirty="0">
                <a:latin typeface="Androgyne" panose="05080000000003050000" pitchFamily="82" charset="0"/>
              </a:rPr>
              <a:t>Dataset Observation</a:t>
            </a:r>
          </a:p>
        </p:txBody>
      </p:sp>
      <p:sp>
        <p:nvSpPr>
          <p:cNvPr id="6" name="TextBox 5">
            <a:extLst>
              <a:ext uri="{FF2B5EF4-FFF2-40B4-BE49-F238E27FC236}">
                <a16:creationId xmlns:a16="http://schemas.microsoft.com/office/drawing/2014/main" id="{67F47EC6-BFA3-9FA2-8433-4473C9F1A70B}"/>
              </a:ext>
            </a:extLst>
          </p:cNvPr>
          <p:cNvSpPr txBox="1"/>
          <p:nvPr/>
        </p:nvSpPr>
        <p:spPr>
          <a:xfrm>
            <a:off x="575186" y="1828910"/>
            <a:ext cx="8018207" cy="4801314"/>
          </a:xfrm>
          <a:prstGeom prst="rect">
            <a:avLst/>
          </a:prstGeom>
          <a:noFill/>
        </p:spPr>
        <p:txBody>
          <a:bodyPr wrap="square">
            <a:spAutoFit/>
          </a:bodyPr>
          <a:lstStyle/>
          <a:p>
            <a:r>
              <a:rPr lang="en-IN" b="1" u="sng" dirty="0"/>
              <a:t>State-wise Trends</a:t>
            </a:r>
          </a:p>
          <a:p>
            <a:pPr marL="285750" lvl="0" indent="-285750" algn="just" defTabSz="914400" eaLnBrk="0" fontAlgn="base" hangingPunct="0">
              <a:spcBef>
                <a:spcPct val="0"/>
              </a:spcBef>
              <a:spcAft>
                <a:spcPct val="0"/>
              </a:spcAft>
              <a:buFont typeface="Arial" panose="020B0604020202020204" pitchFamily="34" charset="0"/>
              <a:buChar char="•"/>
            </a:pPr>
            <a:r>
              <a:rPr lang="en-US" dirty="0"/>
              <a:t>Market activity varies significantly by state. </a:t>
            </a:r>
            <a:r>
              <a:rPr lang="en-US" b="1" dirty="0"/>
              <a:t>Uttar Pradesh, Kerala, and Gujarat</a:t>
            </a:r>
            <a:r>
              <a:rPr lang="en-US" dirty="0"/>
              <a:t> show the highest trading frequency, while states like </a:t>
            </a:r>
            <a:r>
              <a:rPr lang="en-US" b="1" dirty="0"/>
              <a:t>Tripura</a:t>
            </a:r>
            <a:r>
              <a:rPr lang="en-US" dirty="0"/>
              <a:t> and </a:t>
            </a:r>
            <a:r>
              <a:rPr lang="en-US" b="1" dirty="0"/>
              <a:t>Himachal Pradesh</a:t>
            </a:r>
            <a:r>
              <a:rPr lang="en-US" dirty="0"/>
              <a:t> have fewer records but higher average prices.</a:t>
            </a:r>
          </a:p>
          <a:p>
            <a:pPr marL="285750" lvl="0" indent="-285750" algn="just" defTabSz="914400" eaLnBrk="0" fontAlgn="base" hangingPunct="0">
              <a:spcBef>
                <a:spcPct val="0"/>
              </a:spcBef>
              <a:spcAft>
                <a:spcPct val="0"/>
              </a:spcAft>
              <a:buFont typeface="Arial" panose="020B0604020202020204" pitchFamily="34" charset="0"/>
              <a:buChar char="•"/>
            </a:pPr>
            <a:r>
              <a:rPr lang="en-US" dirty="0"/>
              <a:t>This indicates regional specialization-northern states focus on bulk commodities, while southern and hilly states specialize in premium crops.</a:t>
            </a:r>
            <a:endParaRPr kumimoji="0" lang="en-US" altLang="en-US" sz="1800" b="0" i="0" u="none" strike="noStrike" cap="none" normalizeH="0" baseline="0" dirty="0">
              <a:ln>
                <a:noFill/>
              </a:ln>
              <a:solidFill>
                <a:schemeClr val="tx1"/>
              </a:solidFill>
              <a:effectLst/>
              <a:latin typeface="Androgyne" panose="05080000000003050000" pitchFamily="82" charset="0"/>
            </a:endParaRPr>
          </a:p>
          <a:p>
            <a:r>
              <a:rPr lang="en-IN" b="1" u="sng" dirty="0"/>
              <a:t>Market Distribution</a:t>
            </a:r>
          </a:p>
          <a:p>
            <a:pPr marL="285750" lvl="0" indent="-285750" algn="just" defTabSz="914400" eaLnBrk="0" fontAlgn="base" hangingPunct="0">
              <a:spcBef>
                <a:spcPct val="0"/>
              </a:spcBef>
              <a:spcAft>
                <a:spcPct val="0"/>
              </a:spcAft>
              <a:buFont typeface="Arial" panose="020B0604020202020204" pitchFamily="34" charset="0"/>
              <a:buChar char="•"/>
            </a:pPr>
            <a:r>
              <a:rPr lang="en-US" dirty="0"/>
              <a:t>Some markets record a higher number of transactions, reflecting strong trade infrastructure and higher daily arrivals.</a:t>
            </a:r>
          </a:p>
          <a:p>
            <a:pPr marL="285750" indent="-285750" algn="just" defTabSz="914400" eaLnBrk="0" fontAlgn="base" hangingPunct="0">
              <a:spcBef>
                <a:spcPct val="0"/>
              </a:spcBef>
              <a:spcAft>
                <a:spcPct val="0"/>
              </a:spcAft>
              <a:buFont typeface="Arial" panose="020B0604020202020204" pitchFamily="34" charset="0"/>
              <a:buChar char="•"/>
            </a:pPr>
            <a:r>
              <a:rPr lang="en-US" dirty="0"/>
              <a:t>This distribution helps identify </a:t>
            </a:r>
            <a:r>
              <a:rPr lang="en-US" b="1" dirty="0"/>
              <a:t>key trading hubs</a:t>
            </a:r>
            <a:r>
              <a:rPr lang="en-US" dirty="0"/>
              <a:t> and </a:t>
            </a:r>
            <a:r>
              <a:rPr lang="en-US" b="1" dirty="0"/>
              <a:t>growth opportunities</a:t>
            </a:r>
            <a:r>
              <a:rPr lang="en-US" dirty="0"/>
              <a:t> for market development.</a:t>
            </a:r>
            <a:endParaRPr kumimoji="0" lang="en-US" altLang="en-US" sz="1800" b="0" i="0" u="none" strike="noStrike" cap="none" normalizeH="0" baseline="0" dirty="0">
              <a:ln>
                <a:noFill/>
              </a:ln>
              <a:solidFill>
                <a:schemeClr val="tx1"/>
              </a:solidFill>
              <a:effectLst/>
              <a:latin typeface="Androgyne" panose="05080000000003050000" pitchFamily="82" charset="0"/>
            </a:endParaRPr>
          </a:p>
          <a:p>
            <a:r>
              <a:rPr lang="en-IN" b="1" u="sng" dirty="0"/>
              <a:t>Variety and Grade Patterns</a:t>
            </a:r>
          </a:p>
          <a:p>
            <a:pPr marL="285750" indent="-285750" algn="just">
              <a:buFont typeface="Arial" panose="020B0604020202020204" pitchFamily="34" charset="0"/>
              <a:buChar char="•"/>
            </a:pPr>
            <a:r>
              <a:rPr lang="en-US" dirty="0"/>
              <a:t>Multiple </a:t>
            </a:r>
            <a:r>
              <a:rPr lang="en-US" b="1" dirty="0"/>
              <a:t>varieties</a:t>
            </a:r>
            <a:r>
              <a:rPr lang="en-US" dirty="0"/>
              <a:t> of the same commodity (e.g., Local, Hybrid, Sona) are represented, showing crop diversity and farmer preference patterns.</a:t>
            </a:r>
          </a:p>
          <a:p>
            <a:pPr marL="285750" indent="-285750" algn="just">
              <a:buFont typeface="Arial" panose="020B0604020202020204" pitchFamily="34" charset="0"/>
              <a:buChar char="•"/>
            </a:pPr>
            <a:r>
              <a:rPr lang="en-US" dirty="0"/>
              <a:t>Grades such as </a:t>
            </a:r>
            <a:r>
              <a:rPr lang="en-US" b="1" dirty="0"/>
              <a:t>FAQ and Standard</a:t>
            </a:r>
            <a:r>
              <a:rPr lang="en-US" dirty="0"/>
              <a:t> dominate most records, confirming that the majority of traded goods meet </a:t>
            </a:r>
            <a:r>
              <a:rPr lang="en-US" b="1" dirty="0"/>
              <a:t>average market quality standards</a:t>
            </a:r>
            <a:r>
              <a:rPr lang="en-US" dirty="0"/>
              <a:t>.</a:t>
            </a:r>
          </a:p>
          <a:p>
            <a:pPr marL="285750" indent="-285750" algn="just">
              <a:buFont typeface="Arial" panose="020B0604020202020204" pitchFamily="34" charset="0"/>
              <a:buChar char="•"/>
            </a:pPr>
            <a:endParaRPr lang="en-US" dirty="0">
              <a:latin typeface="Androgyne" panose="05080000000003050000" pitchFamily="82" charset="0"/>
            </a:endParaRPr>
          </a:p>
        </p:txBody>
      </p:sp>
    </p:spTree>
    <p:extLst>
      <p:ext uri="{BB962C8B-B14F-4D97-AF65-F5344CB8AC3E}">
        <p14:creationId xmlns:p14="http://schemas.microsoft.com/office/powerpoint/2010/main" val="245768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Androgyne" panose="05080000000003050000" pitchFamily="82" charset="0"/>
              </a:rPr>
              <a:t>Conclusion</a:t>
            </a:r>
          </a:p>
        </p:txBody>
      </p:sp>
      <p:sp>
        <p:nvSpPr>
          <p:cNvPr id="3" name="Content Placeholder 2"/>
          <p:cNvSpPr>
            <a:spLocks noGrp="1"/>
          </p:cNvSpPr>
          <p:nvPr>
            <p:ph idx="1"/>
          </p:nvPr>
        </p:nvSpPr>
        <p:spPr>
          <a:xfrm>
            <a:off x="822960" y="1964015"/>
            <a:ext cx="7543801" cy="4023360"/>
          </a:xfrm>
        </p:spPr>
        <p:txBody>
          <a:bodyPr/>
          <a:lstStyle/>
          <a:p>
            <a:pPr algn="just">
              <a:buFont typeface="Arial" panose="020B0604020202020204" pitchFamily="34" charset="0"/>
              <a:buChar char="•"/>
            </a:pPr>
            <a:r>
              <a:rPr lang="en-US" dirty="0"/>
              <a:t>This dataset provides a comprehensive view of </a:t>
            </a:r>
            <a:r>
              <a:rPr lang="en-US" b="1" dirty="0"/>
              <a:t>India’s agricultural market dynamics</a:t>
            </a:r>
            <a:r>
              <a:rPr lang="en-US" dirty="0"/>
              <a:t>, capturing diverse commodities, regions, and price variations.</a:t>
            </a:r>
          </a:p>
          <a:p>
            <a:pPr algn="just">
              <a:buFont typeface="Arial" panose="020B0604020202020204" pitchFamily="34" charset="0"/>
              <a:buChar char="•"/>
            </a:pPr>
            <a:r>
              <a:rPr lang="en-US" dirty="0"/>
              <a:t>It highlights the </a:t>
            </a:r>
            <a:r>
              <a:rPr lang="en-US" b="1" dirty="0"/>
              <a:t>economic diversity</a:t>
            </a:r>
            <a:r>
              <a:rPr lang="en-US" dirty="0"/>
              <a:t> across states—where staple crops dominate trading volume and premium commodities like </a:t>
            </a:r>
            <a:r>
              <a:rPr lang="en-US" b="1" dirty="0"/>
              <a:t>spices, dry fruits, and oilseeds</a:t>
            </a:r>
            <a:r>
              <a:rPr lang="en-US" dirty="0"/>
              <a:t> achieve higher modal prices.</a:t>
            </a:r>
          </a:p>
          <a:p>
            <a:pPr algn="just">
              <a:buFont typeface="Arial" panose="020B0604020202020204" pitchFamily="34" charset="0"/>
              <a:buChar char="•"/>
            </a:pPr>
            <a:r>
              <a:rPr lang="en-US" dirty="0"/>
              <a:t>The analysis using </a:t>
            </a:r>
            <a:r>
              <a:rPr lang="en-US" b="1" dirty="0" err="1"/>
              <a:t>PySpark</a:t>
            </a:r>
            <a:r>
              <a:rPr lang="en-US" dirty="0"/>
              <a:t> effectively revealed </a:t>
            </a:r>
            <a:r>
              <a:rPr lang="en-US" b="1" dirty="0"/>
              <a:t>regional trade patterns, pricing behavior, and commodity trends</a:t>
            </a:r>
            <a:r>
              <a:rPr lang="en-US" dirty="0"/>
              <a:t>, showcasing the power of big data analytics in agriculture.</a:t>
            </a:r>
          </a:p>
          <a:p>
            <a:pPr algn="just">
              <a:buFont typeface="Arial" panose="020B0604020202020204" pitchFamily="34" charset="0"/>
              <a:buChar char="•"/>
            </a:pPr>
            <a:r>
              <a:rPr lang="en-US" dirty="0"/>
              <a:t>Overall, the dataset is highly valuable for </a:t>
            </a:r>
            <a:r>
              <a:rPr lang="en-US" b="1" dirty="0"/>
              <a:t>price forecasting, market efficiency studies, and policy decision-making</a:t>
            </a:r>
            <a:r>
              <a:rPr lang="en-US" dirty="0"/>
              <a:t>, supporting better planning for farmers, traders, and policymakers alike.</a:t>
            </a:r>
            <a:endParaRPr dirty="0">
              <a:latin typeface="Androgyne" panose="05080000000003050000"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Androgyne" panose="05080000000003050000" pitchFamily="82" charset="0"/>
              </a:rPr>
              <a:t>Introduction</a:t>
            </a:r>
          </a:p>
        </p:txBody>
      </p:sp>
      <p:sp>
        <p:nvSpPr>
          <p:cNvPr id="3" name="Content Placeholder 2"/>
          <p:cNvSpPr>
            <a:spLocks noGrp="1"/>
          </p:cNvSpPr>
          <p:nvPr>
            <p:ph idx="1"/>
          </p:nvPr>
        </p:nvSpPr>
        <p:spPr>
          <a:xfrm>
            <a:off x="714805" y="2002831"/>
            <a:ext cx="7543801" cy="4023360"/>
          </a:xfrm>
        </p:spPr>
        <p:txBody>
          <a:bodyPr>
            <a:normAutofit/>
          </a:bodyPr>
          <a:lstStyle/>
          <a:p>
            <a:r>
              <a:rPr lang="en-US" dirty="0"/>
              <a:t>This presentation provides an analysis of </a:t>
            </a:r>
            <a:r>
              <a:rPr lang="en-US" b="1" dirty="0"/>
              <a:t>agricultural market data</a:t>
            </a:r>
            <a:r>
              <a:rPr lang="en-US" dirty="0"/>
              <a:t> using </a:t>
            </a:r>
            <a:r>
              <a:rPr lang="en-US" b="1" dirty="0" err="1"/>
              <a:t>PySpark</a:t>
            </a:r>
            <a:r>
              <a:rPr lang="en-US" dirty="0"/>
              <a:t>, focusing on:</a:t>
            </a:r>
          </a:p>
          <a:p>
            <a:pPr>
              <a:buFont typeface="Arial" panose="020B0604020202020204" pitchFamily="34" charset="0"/>
              <a:buChar char="•"/>
            </a:pPr>
            <a:r>
              <a:rPr lang="en-IN" dirty="0"/>
              <a:t>Dataset Structure and Composition</a:t>
            </a:r>
          </a:p>
          <a:p>
            <a:pPr>
              <a:buFont typeface="Arial" panose="020B0604020202020204" pitchFamily="34" charset="0"/>
              <a:buChar char="•"/>
            </a:pPr>
            <a:r>
              <a:rPr lang="en-IN" dirty="0"/>
              <a:t>Commodity and Variety Distribution</a:t>
            </a:r>
          </a:p>
          <a:p>
            <a:pPr>
              <a:buFont typeface="Arial" panose="020B0604020202020204" pitchFamily="34" charset="0"/>
              <a:buChar char="•"/>
            </a:pPr>
            <a:r>
              <a:rPr lang="en-IN" dirty="0"/>
              <a:t>State-wise Market Representation</a:t>
            </a:r>
          </a:p>
          <a:p>
            <a:pPr>
              <a:buFont typeface="Arial" panose="020B0604020202020204" pitchFamily="34" charset="0"/>
              <a:buChar char="•"/>
            </a:pPr>
            <a:r>
              <a:rPr lang="en-US" b="1" dirty="0"/>
              <a:t>Price Insights</a:t>
            </a:r>
            <a:r>
              <a:rPr lang="en-US" dirty="0"/>
              <a:t> – Minimum, Maximum, and Modal Prices</a:t>
            </a:r>
          </a:p>
          <a:p>
            <a:pPr>
              <a:buFont typeface="Arial" panose="020B0604020202020204" pitchFamily="34" charset="0"/>
              <a:buChar char="•"/>
            </a:pPr>
            <a:r>
              <a:rPr lang="en-IN" dirty="0"/>
              <a:t>Market-level Comparisons</a:t>
            </a:r>
          </a:p>
          <a:p>
            <a:pPr>
              <a:buFont typeface="Arial" panose="020B0604020202020204" pitchFamily="34" charset="0"/>
              <a:buChar char="•"/>
            </a:pPr>
            <a:r>
              <a:rPr lang="en-IN" dirty="0"/>
              <a:t>Temporal Price Trends</a:t>
            </a:r>
          </a:p>
          <a:p>
            <a:pPr>
              <a:buFont typeface="Arial" panose="020B0604020202020204" pitchFamily="34" charset="0"/>
              <a:buChar char="•"/>
            </a:pPr>
            <a:r>
              <a:rPr lang="en-IN" dirty="0"/>
              <a:t>Key Observations and Recommendations</a:t>
            </a:r>
            <a:endParaRPr lang="en-IN" dirty="0">
              <a:latin typeface="Androgyne" panose="05080000000003050000" pitchFamily="82" charset="0"/>
            </a:endParaRPr>
          </a:p>
          <a:p>
            <a:endParaRPr dirty="0">
              <a:latin typeface="Androgyne" panose="05080000000003050000" pitchFamily="8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47F37-A788-E3A2-382A-4683D1F59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31816-6322-04F2-D978-479ABDBF7633}"/>
              </a:ext>
            </a:extLst>
          </p:cNvPr>
          <p:cNvSpPr>
            <a:spLocks noGrp="1"/>
          </p:cNvSpPr>
          <p:nvPr>
            <p:ph type="title"/>
          </p:nvPr>
        </p:nvSpPr>
        <p:spPr/>
        <p:txBody>
          <a:bodyPr/>
          <a:lstStyle/>
          <a:p>
            <a:pPr algn="just">
              <a:buNone/>
            </a:pPr>
            <a:r>
              <a:rPr lang="en-US" b="1" dirty="0">
                <a:latin typeface="Androgyne" panose="05080000000003050000" pitchFamily="82" charset="0"/>
              </a:rPr>
              <a:t>Initial Analysis of the Dataset</a:t>
            </a:r>
          </a:p>
        </p:txBody>
      </p:sp>
      <p:sp>
        <p:nvSpPr>
          <p:cNvPr id="3" name="Content Placeholder 2">
            <a:extLst>
              <a:ext uri="{FF2B5EF4-FFF2-40B4-BE49-F238E27FC236}">
                <a16:creationId xmlns:a16="http://schemas.microsoft.com/office/drawing/2014/main" id="{4F0EBDD3-AE09-E3EA-514C-5A64899CEE2F}"/>
              </a:ext>
            </a:extLst>
          </p:cNvPr>
          <p:cNvSpPr>
            <a:spLocks noGrp="1"/>
          </p:cNvSpPr>
          <p:nvPr>
            <p:ph idx="1"/>
          </p:nvPr>
        </p:nvSpPr>
        <p:spPr>
          <a:xfrm>
            <a:off x="822960" y="2003050"/>
            <a:ext cx="7543801" cy="4023360"/>
          </a:xfrm>
        </p:spPr>
        <p:txBody>
          <a:bodyPr>
            <a:noAutofit/>
          </a:bodyPr>
          <a:lstStyle/>
          <a:p>
            <a:pPr algn="just"/>
            <a:r>
              <a:rPr lang="en-US" sz="1600" dirty="0"/>
              <a:t>The dataset contains agricultural market information with over </a:t>
            </a:r>
            <a:r>
              <a:rPr lang="en-US" sz="1600" b="1" dirty="0"/>
              <a:t>6,000 records</a:t>
            </a:r>
            <a:r>
              <a:rPr lang="en-US" sz="1600" dirty="0"/>
              <a:t> collected from various states and markets across India. It includes details such as </a:t>
            </a:r>
            <a:r>
              <a:rPr lang="en-US" sz="1600" b="1" dirty="0"/>
              <a:t>State, District, Market, Commodity, Variety, Grade, Arrival Date, and Prices</a:t>
            </a:r>
            <a:r>
              <a:rPr lang="en-US" sz="1600" dirty="0"/>
              <a:t> (Minimum, Maximum, and Modal). The data is clean, consistent, and free from missing values, ensuring reliable analysis.</a:t>
            </a:r>
          </a:p>
          <a:p>
            <a:pPr algn="just"/>
            <a:r>
              <a:rPr lang="en-US" sz="1600" b="1" dirty="0">
                <a:latin typeface="Androgyne" panose="05080000000003050000" pitchFamily="82" charset="0"/>
              </a:rPr>
              <a:t>1. Structure and Uniqueness</a:t>
            </a:r>
          </a:p>
          <a:p>
            <a:pPr algn="just"/>
            <a:r>
              <a:rPr lang="en-US" sz="1600" dirty="0"/>
              <a:t>The dataset comprises </a:t>
            </a:r>
            <a:r>
              <a:rPr lang="en-US" sz="1600" b="1" dirty="0"/>
              <a:t>6,205 rows and 10 columns</a:t>
            </a:r>
            <a:r>
              <a:rPr lang="en-US" sz="1600" dirty="0"/>
              <a:t>, covering multiple commodities and regions. Each record represents a unique market transaction. States and commodities are diverse, reflecting wide regional participation and a rich variety of traded products.</a:t>
            </a:r>
          </a:p>
          <a:p>
            <a:pPr algn="just"/>
            <a:r>
              <a:rPr lang="en-US" sz="1600" b="1" dirty="0">
                <a:latin typeface="Androgyne" panose="05080000000003050000" pitchFamily="82" charset="0"/>
              </a:rPr>
              <a:t>2. </a:t>
            </a:r>
            <a:r>
              <a:rPr lang="en-IN" sz="1600" b="1" dirty="0"/>
              <a:t>Commodity and Market Distribution</a:t>
            </a:r>
            <a:endParaRPr lang="en-US" sz="1600" b="1" dirty="0">
              <a:latin typeface="Androgyne" panose="05080000000003050000" pitchFamily="82" charset="0"/>
            </a:endParaRPr>
          </a:p>
          <a:p>
            <a:r>
              <a:rPr lang="en-US" sz="1600" dirty="0"/>
              <a:t>More than </a:t>
            </a:r>
            <a:r>
              <a:rPr lang="en-US" sz="1600" b="1" dirty="0"/>
              <a:t>50 unique commodities</a:t>
            </a:r>
            <a:r>
              <a:rPr lang="en-US" sz="1600" dirty="0"/>
              <a:t> are represented, with </a:t>
            </a:r>
            <a:r>
              <a:rPr lang="en-US" sz="1600" b="1" dirty="0"/>
              <a:t>Potato, Onion, Wheat, Tomato, and Brinjal</a:t>
            </a:r>
            <a:r>
              <a:rPr lang="en-US" sz="1600" dirty="0"/>
              <a:t> being the most frequent. Markets are well distributed across districts, indicating balanced agricultural trade activity across regions.</a:t>
            </a:r>
          </a:p>
        </p:txBody>
      </p:sp>
    </p:spTree>
    <p:extLst>
      <p:ext uri="{BB962C8B-B14F-4D97-AF65-F5344CB8AC3E}">
        <p14:creationId xmlns:p14="http://schemas.microsoft.com/office/powerpoint/2010/main" val="121173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3104-A8BA-5F8E-B469-A974BC283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4BCAE-8943-7F7B-1206-7A1687BF7C78}"/>
              </a:ext>
            </a:extLst>
          </p:cNvPr>
          <p:cNvSpPr>
            <a:spLocks noGrp="1"/>
          </p:cNvSpPr>
          <p:nvPr>
            <p:ph type="title"/>
          </p:nvPr>
        </p:nvSpPr>
        <p:spPr/>
        <p:txBody>
          <a:bodyPr/>
          <a:lstStyle/>
          <a:p>
            <a:pPr algn="just">
              <a:buNone/>
            </a:pPr>
            <a:r>
              <a:rPr lang="en-US" b="1" dirty="0">
                <a:latin typeface="Androgyne" panose="05080000000003050000" pitchFamily="82" charset="0"/>
              </a:rPr>
              <a:t>Initial Analysis of the Dataset</a:t>
            </a:r>
          </a:p>
        </p:txBody>
      </p:sp>
      <p:sp>
        <p:nvSpPr>
          <p:cNvPr id="3" name="Content Placeholder 2">
            <a:extLst>
              <a:ext uri="{FF2B5EF4-FFF2-40B4-BE49-F238E27FC236}">
                <a16:creationId xmlns:a16="http://schemas.microsoft.com/office/drawing/2014/main" id="{7D7F9A5A-2AD0-1E3F-ACDE-60424AA4FEA0}"/>
              </a:ext>
            </a:extLst>
          </p:cNvPr>
          <p:cNvSpPr>
            <a:spLocks noGrp="1"/>
          </p:cNvSpPr>
          <p:nvPr>
            <p:ph idx="1"/>
          </p:nvPr>
        </p:nvSpPr>
        <p:spPr>
          <a:xfrm>
            <a:off x="822960" y="2003050"/>
            <a:ext cx="7543801" cy="4023360"/>
          </a:xfrm>
        </p:spPr>
        <p:txBody>
          <a:bodyPr>
            <a:noAutofit/>
          </a:bodyPr>
          <a:lstStyle/>
          <a:p>
            <a:pPr algn="just"/>
            <a:r>
              <a:rPr lang="en-US" sz="1600" b="1" dirty="0">
                <a:latin typeface="Androgyne" panose="05080000000003050000" pitchFamily="82" charset="0"/>
              </a:rPr>
              <a:t>3. State-wise Representation</a:t>
            </a:r>
          </a:p>
          <a:p>
            <a:pPr algn="just"/>
            <a:r>
              <a:rPr lang="en-US" sz="1600" dirty="0">
                <a:latin typeface="Androgyne" panose="05080000000003050000"/>
              </a:rPr>
              <a:t>The dataset covers </a:t>
            </a:r>
            <a:r>
              <a:rPr lang="en-US" sz="1600" b="1" dirty="0">
                <a:latin typeface="Androgyne" panose="05080000000003050000"/>
              </a:rPr>
              <a:t>over 15 Indian states</a:t>
            </a:r>
            <a:r>
              <a:rPr lang="en-US" sz="1600" dirty="0">
                <a:latin typeface="Androgyne" panose="05080000000003050000"/>
              </a:rPr>
              <a:t>, reflecting a wide regional diversity in agricultural trade. </a:t>
            </a:r>
            <a:r>
              <a:rPr lang="en-US" sz="1600" b="1" dirty="0">
                <a:latin typeface="Androgyne" panose="05080000000003050000"/>
              </a:rPr>
              <a:t>Uttar Pradesh</a:t>
            </a:r>
            <a:r>
              <a:rPr lang="en-US" sz="1600" dirty="0">
                <a:latin typeface="Androgyne" panose="05080000000003050000"/>
              </a:rPr>
              <a:t> has the highest number of market records, followed by </a:t>
            </a:r>
            <a:r>
              <a:rPr lang="en-US" sz="1600" b="1" dirty="0">
                <a:latin typeface="Androgyne" panose="05080000000003050000"/>
              </a:rPr>
              <a:t>Kerala, Gujarat, Maharashtra, and Himachal Pradesh</a:t>
            </a:r>
            <a:r>
              <a:rPr lang="en-US" sz="1600" dirty="0">
                <a:latin typeface="Androgyne" panose="05080000000003050000"/>
              </a:rPr>
              <a:t>. States like </a:t>
            </a:r>
            <a:r>
              <a:rPr lang="en-US" sz="1600" b="1" dirty="0">
                <a:latin typeface="Androgyne" panose="05080000000003050000"/>
              </a:rPr>
              <a:t>Tripura</a:t>
            </a:r>
            <a:r>
              <a:rPr lang="en-US" sz="1600" dirty="0">
                <a:latin typeface="Androgyne" panose="05080000000003050000"/>
              </a:rPr>
              <a:t> and </a:t>
            </a:r>
            <a:r>
              <a:rPr lang="en-US" sz="1600" b="1" dirty="0">
                <a:latin typeface="Androgyne" panose="05080000000003050000"/>
              </a:rPr>
              <a:t>Kerala</a:t>
            </a:r>
            <a:r>
              <a:rPr lang="en-US" sz="1600" dirty="0">
                <a:latin typeface="Androgyne" panose="05080000000003050000"/>
              </a:rPr>
              <a:t> show higher average modal prices, often due to premium commodities such as spices and dry fruits. This broad geographic spread highlights the variation in commodity availability, pricing patterns, and regional market activity across India.</a:t>
            </a:r>
          </a:p>
          <a:p>
            <a:pPr algn="just"/>
            <a:br>
              <a:rPr lang="en-US" sz="1600" dirty="0">
                <a:latin typeface="Androgyne" panose="05080000000003050000"/>
              </a:rPr>
            </a:br>
            <a:r>
              <a:rPr lang="en-US" sz="1600" b="1" dirty="0">
                <a:latin typeface="Androgyne" panose="05080000000003050000" pitchFamily="82" charset="0"/>
              </a:rPr>
              <a:t>4. Price Insights</a:t>
            </a:r>
          </a:p>
          <a:p>
            <a:pPr algn="just"/>
            <a:r>
              <a:rPr lang="en-US" sz="1600" dirty="0"/>
              <a:t>The dataset shows a </a:t>
            </a:r>
            <a:r>
              <a:rPr lang="en-US" sz="1600" b="1" dirty="0"/>
              <a:t>broad price range</a:t>
            </a:r>
            <a:r>
              <a:rPr lang="en-US" sz="1600" dirty="0"/>
              <a:t>, with modal prices varying from </a:t>
            </a:r>
            <a:r>
              <a:rPr lang="en-US" sz="1600" b="1" dirty="0"/>
              <a:t>₹5 to ₹1,87,500</a:t>
            </a:r>
            <a:r>
              <a:rPr lang="en-US" sz="1600" dirty="0"/>
              <a:t>, depending on the commodity and market. The </a:t>
            </a:r>
            <a:r>
              <a:rPr lang="en-US" sz="1600" b="1" dirty="0"/>
              <a:t>average modal price</a:t>
            </a:r>
            <a:r>
              <a:rPr lang="en-US" sz="1600" dirty="0"/>
              <a:t> is approximately </a:t>
            </a:r>
            <a:r>
              <a:rPr lang="en-US" sz="1600" b="1" dirty="0"/>
              <a:t>₹3,942</a:t>
            </a:r>
            <a:r>
              <a:rPr lang="en-US" sz="1600" dirty="0"/>
              <a:t>, with a </a:t>
            </a:r>
            <a:r>
              <a:rPr lang="en-US" sz="1600" b="1" dirty="0"/>
              <a:t>median of ₹3,000</a:t>
            </a:r>
            <a:r>
              <a:rPr lang="en-US" sz="1600" dirty="0"/>
              <a:t> and a </a:t>
            </a:r>
            <a:r>
              <a:rPr lang="en-US" sz="1600" b="1" dirty="0"/>
              <a:t>standard deviation of ₹4,845</a:t>
            </a:r>
            <a:r>
              <a:rPr lang="en-US" sz="1600" dirty="0"/>
              <a:t>, indicating significant variation. The </a:t>
            </a:r>
            <a:r>
              <a:rPr lang="en-US" sz="1600" b="1" dirty="0"/>
              <a:t>interquartile range (IQR)</a:t>
            </a:r>
            <a:r>
              <a:rPr lang="en-US" sz="1600" dirty="0"/>
              <a:t> (₹1,975 – ₹4,800) suggests that 50% of commodities trade within this range, representing moderate price levels for most markets. High-value outliers (e.g., Cardamom, Almond, Pepper) reflect specialized or export-oriented crops commanding premium market rates.</a:t>
            </a:r>
          </a:p>
        </p:txBody>
      </p:sp>
    </p:spTree>
    <p:extLst>
      <p:ext uri="{BB962C8B-B14F-4D97-AF65-F5344CB8AC3E}">
        <p14:creationId xmlns:p14="http://schemas.microsoft.com/office/powerpoint/2010/main" val="123639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C0532-D6C8-8A56-B5C0-05792400CC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082BE-172D-1967-C41F-71E3CC07B340}"/>
              </a:ext>
            </a:extLst>
          </p:cNvPr>
          <p:cNvSpPr>
            <a:spLocks noGrp="1"/>
          </p:cNvSpPr>
          <p:nvPr>
            <p:ph type="title"/>
          </p:nvPr>
        </p:nvSpPr>
        <p:spPr/>
        <p:txBody>
          <a:bodyPr/>
          <a:lstStyle/>
          <a:p>
            <a:pPr algn="just">
              <a:buNone/>
            </a:pPr>
            <a:r>
              <a:rPr lang="en-US" b="1" dirty="0">
                <a:latin typeface="Androgyne" panose="05080000000003050000" pitchFamily="82" charset="0"/>
              </a:rPr>
              <a:t>Initial Analysis of the Dataset</a:t>
            </a:r>
          </a:p>
        </p:txBody>
      </p:sp>
      <p:sp>
        <p:nvSpPr>
          <p:cNvPr id="3" name="Content Placeholder 2">
            <a:extLst>
              <a:ext uri="{FF2B5EF4-FFF2-40B4-BE49-F238E27FC236}">
                <a16:creationId xmlns:a16="http://schemas.microsoft.com/office/drawing/2014/main" id="{49C49BF6-7843-FB89-74AF-5935B9A674B8}"/>
              </a:ext>
            </a:extLst>
          </p:cNvPr>
          <p:cNvSpPr>
            <a:spLocks noGrp="1"/>
          </p:cNvSpPr>
          <p:nvPr>
            <p:ph idx="1"/>
          </p:nvPr>
        </p:nvSpPr>
        <p:spPr>
          <a:xfrm>
            <a:off x="822960" y="2003050"/>
            <a:ext cx="7543801" cy="4023360"/>
          </a:xfrm>
        </p:spPr>
        <p:txBody>
          <a:bodyPr>
            <a:noAutofit/>
          </a:bodyPr>
          <a:lstStyle/>
          <a:p>
            <a:pPr algn="just"/>
            <a:r>
              <a:rPr lang="en-US" sz="1600" b="1" dirty="0">
                <a:latin typeface="Androgyne" panose="05080000000003050000" pitchFamily="82" charset="0"/>
              </a:rPr>
              <a:t>5. </a:t>
            </a:r>
            <a:r>
              <a:rPr lang="en-US" sz="1600" b="1" dirty="0" err="1">
                <a:latin typeface="Androgyne" panose="05080000000003050000" pitchFamily="82" charset="0"/>
              </a:rPr>
              <a:t>CommodityTrends</a:t>
            </a:r>
            <a:endParaRPr lang="en-US" sz="1600" b="1" dirty="0">
              <a:latin typeface="Androgyne" panose="05080000000003050000" pitchFamily="82" charset="0"/>
            </a:endParaRPr>
          </a:p>
          <a:p>
            <a:pPr algn="just"/>
            <a:r>
              <a:rPr lang="en-US" sz="1600" dirty="0"/>
              <a:t>The dataset captures a wide range of commodities traded across multiple markets. </a:t>
            </a:r>
            <a:r>
              <a:rPr lang="en-US" sz="1600" b="1" dirty="0"/>
              <a:t>Potato, Onion, Wheat, Tomato, and Brinjal</a:t>
            </a:r>
            <a:r>
              <a:rPr lang="en-US" sz="1600" dirty="0"/>
              <a:t> are among the most frequently recorded items, representing essential crops in India’s food supply chain. Premium commodities such as </a:t>
            </a:r>
            <a:r>
              <a:rPr lang="en-US" sz="1600" b="1" dirty="0"/>
              <a:t>Cardamom, Almond, and Black Pepper</a:t>
            </a:r>
            <a:r>
              <a:rPr lang="en-US" sz="1600" dirty="0"/>
              <a:t> show exceptionally high modal prices, reflecting their export value and market demand.</a:t>
            </a:r>
            <a:br>
              <a:rPr lang="en-US" sz="1600" dirty="0"/>
            </a:br>
            <a:r>
              <a:rPr lang="en-US" sz="1600" dirty="0"/>
              <a:t>Frequent price fluctuations in perishable goods like </a:t>
            </a:r>
            <a:r>
              <a:rPr lang="en-US" sz="1600" b="1" dirty="0"/>
              <a:t>Tomato and Banana</a:t>
            </a:r>
            <a:r>
              <a:rPr lang="en-US" sz="1600" dirty="0"/>
              <a:t> suggest seasonal influences and supply variability.</a:t>
            </a:r>
          </a:p>
          <a:p>
            <a:pPr marL="0" indent="0" algn="just">
              <a:buNone/>
            </a:pPr>
            <a:r>
              <a:rPr lang="en-US" sz="1600" dirty="0">
                <a:latin typeface="Androgyne" panose="05080000000003050000" pitchFamily="82" charset="0"/>
              </a:rPr>
              <a:t>  </a:t>
            </a:r>
            <a:r>
              <a:rPr lang="en-US" sz="1600" b="1" dirty="0">
                <a:latin typeface="Androgyne" panose="05080000000003050000" pitchFamily="82" charset="0"/>
              </a:rPr>
              <a:t>6. </a:t>
            </a:r>
            <a:r>
              <a:rPr lang="en-IN" sz="1600" b="1" dirty="0"/>
              <a:t>Price Distribution Patterns</a:t>
            </a:r>
            <a:endParaRPr lang="en-US" sz="1600" b="1" dirty="0">
              <a:latin typeface="Androgyne" panose="05080000000003050000" pitchFamily="82" charset="0"/>
            </a:endParaRPr>
          </a:p>
          <a:p>
            <a:pPr algn="just"/>
            <a:r>
              <a:rPr lang="en-US" sz="1600" dirty="0"/>
              <a:t>The distribution of prices shows a clear right-skewed trend, where most commodities fall within moderate price ranges, and a few high-value products drive the upper tail.</a:t>
            </a:r>
            <a:br>
              <a:rPr lang="en-US" sz="1600" dirty="0"/>
            </a:br>
            <a:r>
              <a:rPr lang="en-US" sz="1600" dirty="0"/>
              <a:t>The </a:t>
            </a:r>
            <a:r>
              <a:rPr lang="en-US" sz="1600" b="1" dirty="0"/>
              <a:t>average modal price</a:t>
            </a:r>
            <a:r>
              <a:rPr lang="en-US" sz="1600" dirty="0"/>
              <a:t> (~₹3,942) and </a:t>
            </a:r>
            <a:r>
              <a:rPr lang="en-US" sz="1600" b="1" dirty="0"/>
              <a:t>median (~₹3,000)</a:t>
            </a:r>
            <a:r>
              <a:rPr lang="en-US" sz="1600" dirty="0"/>
              <a:t> are close, suggesting a balanced market overall. The </a:t>
            </a:r>
            <a:r>
              <a:rPr lang="en-US" sz="1600" b="1" dirty="0"/>
              <a:t>price spread</a:t>
            </a:r>
            <a:r>
              <a:rPr lang="en-US" sz="1600" dirty="0"/>
              <a:t> across commodities and states reflects both diversity and regional specialization—markets dealing in spices, dry fruits, or oilseeds tend to report higher modal prices. This pattern highlights the mix of staple and luxury agricultural goods within India’s trading ecosystem.</a:t>
            </a:r>
          </a:p>
        </p:txBody>
      </p:sp>
    </p:spTree>
    <p:extLst>
      <p:ext uri="{BB962C8B-B14F-4D97-AF65-F5344CB8AC3E}">
        <p14:creationId xmlns:p14="http://schemas.microsoft.com/office/powerpoint/2010/main" val="150925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B007A-C36F-8C58-4CCC-D1CD1092F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C4D7B-B198-8692-A42E-3F7DF4781805}"/>
              </a:ext>
            </a:extLst>
          </p:cNvPr>
          <p:cNvSpPr>
            <a:spLocks noGrp="1"/>
          </p:cNvSpPr>
          <p:nvPr>
            <p:ph type="title"/>
          </p:nvPr>
        </p:nvSpPr>
        <p:spPr/>
        <p:txBody>
          <a:bodyPr/>
          <a:lstStyle/>
          <a:p>
            <a:pPr algn="just">
              <a:buNone/>
            </a:pPr>
            <a:r>
              <a:rPr lang="en-US" b="1" dirty="0">
                <a:latin typeface="Androgyne" panose="05080000000003050000" pitchFamily="82" charset="0"/>
              </a:rPr>
              <a:t>Initial Analysis of the Dataset</a:t>
            </a:r>
          </a:p>
        </p:txBody>
      </p:sp>
      <p:sp>
        <p:nvSpPr>
          <p:cNvPr id="3" name="Content Placeholder 2">
            <a:extLst>
              <a:ext uri="{FF2B5EF4-FFF2-40B4-BE49-F238E27FC236}">
                <a16:creationId xmlns:a16="http://schemas.microsoft.com/office/drawing/2014/main" id="{985BC515-B4FE-9CFD-A427-73168BB91BC5}"/>
              </a:ext>
            </a:extLst>
          </p:cNvPr>
          <p:cNvSpPr>
            <a:spLocks noGrp="1"/>
          </p:cNvSpPr>
          <p:nvPr>
            <p:ph idx="1"/>
          </p:nvPr>
        </p:nvSpPr>
        <p:spPr>
          <a:xfrm>
            <a:off x="822960" y="2003049"/>
            <a:ext cx="7543801" cy="4375980"/>
          </a:xfrm>
        </p:spPr>
        <p:txBody>
          <a:bodyPr>
            <a:noAutofit/>
          </a:bodyPr>
          <a:lstStyle/>
          <a:p>
            <a:pPr algn="just"/>
            <a:r>
              <a:rPr lang="en-US" sz="1600" b="1" dirty="0">
                <a:latin typeface="Androgyne" panose="05080000000003050000" pitchFamily="82" charset="0"/>
              </a:rPr>
              <a:t>7. Key Relationships</a:t>
            </a:r>
          </a:p>
          <a:p>
            <a:pPr algn="just"/>
            <a:r>
              <a:rPr lang="en-US" sz="1600" b="1" dirty="0"/>
              <a:t>Min vs. Max Price:</a:t>
            </a:r>
            <a:r>
              <a:rPr lang="en-US" sz="1600" dirty="0"/>
              <a:t> Strong positive correlation (~0.9), indicating consistent market pricing behavior.</a:t>
            </a:r>
          </a:p>
          <a:p>
            <a:pPr algn="just"/>
            <a:r>
              <a:rPr lang="en-US" sz="1600" b="1" dirty="0"/>
              <a:t>Commodity vs. Modal Price:</a:t>
            </a:r>
            <a:r>
              <a:rPr lang="en-US" sz="1600" dirty="0"/>
              <a:t> Certain commodities (spices, nuts, oils) consistently achieve higher modal prices due to export or quality factors.</a:t>
            </a:r>
          </a:p>
          <a:p>
            <a:pPr algn="just"/>
            <a:r>
              <a:rPr lang="en-US" sz="1600" b="1" dirty="0"/>
              <a:t>State vs. Average Price:</a:t>
            </a:r>
            <a:r>
              <a:rPr lang="en-US" sz="1600" dirty="0"/>
              <a:t> Southern and hilly states like </a:t>
            </a:r>
            <a:r>
              <a:rPr lang="en-US" sz="1600" b="1" dirty="0"/>
              <a:t>Kerala</a:t>
            </a:r>
            <a:r>
              <a:rPr lang="en-US" sz="1600" dirty="0"/>
              <a:t> and </a:t>
            </a:r>
            <a:r>
              <a:rPr lang="en-US" sz="1600" b="1" dirty="0"/>
              <a:t>Tripura</a:t>
            </a:r>
            <a:r>
              <a:rPr lang="en-US" sz="1600" dirty="0"/>
              <a:t> show higher average prices due to specialized crops and limited supply.</a:t>
            </a:r>
          </a:p>
          <a:p>
            <a:pPr algn="just"/>
            <a:r>
              <a:rPr lang="en-US" sz="1600" b="1" dirty="0"/>
              <a:t>Grade vs. Price:</a:t>
            </a:r>
            <a:r>
              <a:rPr lang="en-US" sz="1600" dirty="0"/>
              <a:t> Higher grades generally command premium modal prices, reinforcing the importance of product quality.</a:t>
            </a:r>
          </a:p>
          <a:p>
            <a:pPr algn="just"/>
            <a:r>
              <a:rPr lang="en-US" sz="1600" b="1" dirty="0">
                <a:latin typeface="Androgyne" panose="05080000000003050000" pitchFamily="82" charset="0"/>
              </a:rPr>
              <a:t>8. </a:t>
            </a:r>
            <a:r>
              <a:rPr lang="en-IN" sz="1600" b="1" dirty="0"/>
              <a:t>Market Characteristics</a:t>
            </a:r>
          </a:p>
          <a:p>
            <a:pPr algn="just"/>
            <a:r>
              <a:rPr lang="en-US" sz="1600" dirty="0"/>
              <a:t>Overall, the dataset demonstrates extensive </a:t>
            </a:r>
            <a:r>
              <a:rPr lang="en-US" sz="1600" b="1" dirty="0"/>
              <a:t>regional diversity and commodity variety</a:t>
            </a:r>
            <a:r>
              <a:rPr lang="en-US" sz="1600" dirty="0"/>
              <a:t> across India’s agricultural markets. Clean data, balanced records, and meaningful variability make it ideal for </a:t>
            </a:r>
            <a:r>
              <a:rPr lang="en-US" sz="1600" b="1" dirty="0" err="1"/>
              <a:t>PySpark</a:t>
            </a:r>
            <a:r>
              <a:rPr lang="en-US" sz="1600" b="1" dirty="0"/>
              <a:t>-based analysis and visualization</a:t>
            </a:r>
            <a:r>
              <a:rPr lang="en-US" sz="1600" dirty="0"/>
              <a:t>. The findings emphasize regional strengths, commodity specialization, and seasonal dependencies-useful for future </a:t>
            </a:r>
            <a:r>
              <a:rPr lang="en-US" sz="1600" b="1" dirty="0"/>
              <a:t>predictive analytics and market trend forecasting</a:t>
            </a:r>
            <a:r>
              <a:rPr lang="en-US" sz="1600" dirty="0"/>
              <a:t>.</a:t>
            </a:r>
            <a:r>
              <a:rPr lang="en-US" sz="1600" dirty="0">
                <a:latin typeface="Androgyne" panose="05080000000003050000" pitchFamily="82" charset="0"/>
              </a:rPr>
              <a:t>.</a:t>
            </a:r>
          </a:p>
        </p:txBody>
      </p:sp>
    </p:spTree>
    <p:extLst>
      <p:ext uri="{BB962C8B-B14F-4D97-AF65-F5344CB8AC3E}">
        <p14:creationId xmlns:p14="http://schemas.microsoft.com/office/powerpoint/2010/main" val="3869687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04" y="315787"/>
            <a:ext cx="8701548" cy="1051561"/>
          </a:xfrm>
        </p:spPr>
        <p:txBody>
          <a:bodyPr>
            <a:normAutofit/>
          </a:bodyPr>
          <a:lstStyle/>
          <a:p>
            <a:r>
              <a:rPr lang="en-IN" dirty="0"/>
              <a:t>Modal Price Distribution</a:t>
            </a:r>
            <a:endParaRPr dirty="0">
              <a:latin typeface="Androgyne" panose="05080000000003050000" pitchFamily="82" charset="0"/>
            </a:endParaRPr>
          </a:p>
        </p:txBody>
      </p:sp>
      <p:sp>
        <p:nvSpPr>
          <p:cNvPr id="4" name="TextBox 3"/>
          <p:cNvSpPr txBox="1"/>
          <p:nvPr/>
        </p:nvSpPr>
        <p:spPr>
          <a:xfrm>
            <a:off x="353962" y="5158845"/>
            <a:ext cx="8622890" cy="1077218"/>
          </a:xfrm>
          <a:prstGeom prst="rect">
            <a:avLst/>
          </a:prstGeom>
          <a:noFill/>
        </p:spPr>
        <p:txBody>
          <a:bodyPr wrap="square">
            <a:spAutoFit/>
          </a:bodyPr>
          <a:lstStyle/>
          <a:p>
            <a:pPr marL="285750" indent="-285750">
              <a:buFont typeface="Arial" panose="020B0604020202020204" pitchFamily="34" charset="0"/>
              <a:buChar char="•"/>
            </a:pPr>
            <a:r>
              <a:rPr lang="en-US" sz="1600" dirty="0"/>
              <a:t>This histogram displays the frequency of </a:t>
            </a:r>
            <a:r>
              <a:rPr lang="en-US" sz="1600" b="1" dirty="0"/>
              <a:t>modal prices</a:t>
            </a:r>
            <a:r>
              <a:rPr lang="en-US" sz="1600" dirty="0"/>
              <a:t> across all commodities and markets. It highlights how most agricultural goods trade within a </a:t>
            </a:r>
            <a:r>
              <a:rPr lang="en-US" sz="1600" b="1" dirty="0"/>
              <a:t>moderate price range</a:t>
            </a:r>
            <a:r>
              <a:rPr lang="en-US" sz="1600" dirty="0"/>
              <a:t>, while a few luxury commodities reach much higher values. This visualization helps identify </a:t>
            </a:r>
            <a:r>
              <a:rPr lang="en-US" sz="1600" b="1" dirty="0"/>
              <a:t>price concentration zones</a:t>
            </a:r>
            <a:r>
              <a:rPr lang="en-US" sz="1600" dirty="0"/>
              <a:t> and </a:t>
            </a:r>
            <a:r>
              <a:rPr lang="en-US" sz="1600" b="1" dirty="0"/>
              <a:t>market volatility</a:t>
            </a:r>
            <a:r>
              <a:rPr lang="en-US" sz="1600" dirty="0"/>
              <a:t>, useful for understanding the overall price structure.</a:t>
            </a:r>
            <a:endParaRPr sz="1600" dirty="0">
              <a:latin typeface="Androgyne" panose="05080000000003050000" pitchFamily="82" charset="0"/>
            </a:endParaRPr>
          </a:p>
        </p:txBody>
      </p:sp>
      <p:pic>
        <p:nvPicPr>
          <p:cNvPr id="6" name="Picture 5">
            <a:extLst>
              <a:ext uri="{FF2B5EF4-FFF2-40B4-BE49-F238E27FC236}">
                <a16:creationId xmlns:a16="http://schemas.microsoft.com/office/drawing/2014/main" id="{CC03ACC4-2412-941E-A5FA-360072ECFAF3}"/>
              </a:ext>
            </a:extLst>
          </p:cNvPr>
          <p:cNvPicPr>
            <a:picLocks noChangeAspect="1"/>
          </p:cNvPicPr>
          <p:nvPr/>
        </p:nvPicPr>
        <p:blipFill>
          <a:blip r:embed="rId2"/>
          <a:srcRect/>
          <a:stretch/>
        </p:blipFill>
        <p:spPr>
          <a:xfrm>
            <a:off x="1600200" y="1837864"/>
            <a:ext cx="5649686" cy="31822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23" y="286604"/>
            <a:ext cx="9045677" cy="1450757"/>
          </a:xfrm>
        </p:spPr>
        <p:txBody>
          <a:bodyPr>
            <a:normAutofit/>
          </a:bodyPr>
          <a:lstStyle/>
          <a:p>
            <a:r>
              <a:rPr lang="en-US" dirty="0"/>
              <a:t>Top 10 Commodities by Record Count</a:t>
            </a:r>
            <a:endParaRPr dirty="0">
              <a:latin typeface="Androgyne" panose="05080000000003050000" pitchFamily="82" charset="0"/>
            </a:endParaRPr>
          </a:p>
        </p:txBody>
      </p:sp>
      <p:sp>
        <p:nvSpPr>
          <p:cNvPr id="4" name="TextBox 3"/>
          <p:cNvSpPr txBox="1"/>
          <p:nvPr/>
        </p:nvSpPr>
        <p:spPr>
          <a:xfrm>
            <a:off x="314632" y="5136847"/>
            <a:ext cx="8829368"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This bar chart compares the </a:t>
            </a:r>
            <a:r>
              <a:rPr lang="en-US" b="1" dirty="0"/>
              <a:t>most frequently traded commodities</a:t>
            </a:r>
            <a:r>
              <a:rPr lang="en-US" dirty="0"/>
              <a:t> such as Potato, Onion, Tomato, Wheat, and Brinjal. It visually shows which products dominate market transactions, offering insights into </a:t>
            </a:r>
            <a:r>
              <a:rPr lang="en-US" b="1" dirty="0"/>
              <a:t>agricultural demand patterns</a:t>
            </a:r>
            <a:r>
              <a:rPr lang="en-US" dirty="0"/>
              <a:t> and </a:t>
            </a:r>
            <a:r>
              <a:rPr lang="en-US" b="1" dirty="0"/>
              <a:t>production focus areas</a:t>
            </a:r>
            <a:r>
              <a:rPr lang="en-US" dirty="0"/>
              <a:t> across India.</a:t>
            </a:r>
            <a:endParaRPr dirty="0">
              <a:latin typeface="Androgyne" panose="05080000000003050000" pitchFamily="82" charset="0"/>
            </a:endParaRPr>
          </a:p>
        </p:txBody>
      </p:sp>
      <p:pic>
        <p:nvPicPr>
          <p:cNvPr id="6" name="Picture 5">
            <a:extLst>
              <a:ext uri="{FF2B5EF4-FFF2-40B4-BE49-F238E27FC236}">
                <a16:creationId xmlns:a16="http://schemas.microsoft.com/office/drawing/2014/main" id="{636577B2-6920-1A58-D45A-06FAD94DEEFB}"/>
              </a:ext>
            </a:extLst>
          </p:cNvPr>
          <p:cNvPicPr>
            <a:picLocks noChangeAspect="1"/>
          </p:cNvPicPr>
          <p:nvPr/>
        </p:nvPicPr>
        <p:blipFill>
          <a:blip r:embed="rId2"/>
          <a:srcRect/>
          <a:stretch/>
        </p:blipFill>
        <p:spPr>
          <a:xfrm>
            <a:off x="1317171" y="1909464"/>
            <a:ext cx="5823858" cy="29346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A4A82-0035-FD11-7605-7C35300A1C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08CE6-0314-B88A-FEDC-61005D19144C}"/>
              </a:ext>
            </a:extLst>
          </p:cNvPr>
          <p:cNvSpPr>
            <a:spLocks noGrp="1"/>
          </p:cNvSpPr>
          <p:nvPr>
            <p:ph type="title"/>
          </p:nvPr>
        </p:nvSpPr>
        <p:spPr>
          <a:xfrm>
            <a:off x="304800" y="352366"/>
            <a:ext cx="8608292" cy="923330"/>
          </a:xfrm>
        </p:spPr>
        <p:txBody>
          <a:bodyPr>
            <a:normAutofit/>
          </a:bodyPr>
          <a:lstStyle/>
          <a:p>
            <a:r>
              <a:rPr lang="en-US" dirty="0"/>
              <a:t>Average Modal Price by State</a:t>
            </a:r>
            <a:endParaRPr dirty="0">
              <a:latin typeface="Androgyne" panose="05080000000003050000" pitchFamily="82" charset="0"/>
            </a:endParaRPr>
          </a:p>
        </p:txBody>
      </p:sp>
      <p:sp>
        <p:nvSpPr>
          <p:cNvPr id="8" name="Rectangle 1">
            <a:extLst>
              <a:ext uri="{FF2B5EF4-FFF2-40B4-BE49-F238E27FC236}">
                <a16:creationId xmlns:a16="http://schemas.microsoft.com/office/drawing/2014/main" id="{B6707F36-EE9B-4882-9C8C-E56E1FC2A886}"/>
              </a:ext>
            </a:extLst>
          </p:cNvPr>
          <p:cNvSpPr>
            <a:spLocks noChangeArrowheads="1"/>
          </p:cNvSpPr>
          <p:nvPr/>
        </p:nvSpPr>
        <p:spPr bwMode="auto">
          <a:xfrm>
            <a:off x="80284" y="5117871"/>
            <a:ext cx="89834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defTabSz="914400" eaLnBrk="0" fontAlgn="base" hangingPunct="0">
              <a:spcBef>
                <a:spcPct val="0"/>
              </a:spcBef>
              <a:spcAft>
                <a:spcPct val="0"/>
              </a:spcAft>
              <a:buFontTx/>
              <a:buChar char="•"/>
            </a:pPr>
            <a:r>
              <a:rPr lang="en-US" dirty="0"/>
              <a:t>The horizontal bar chart depicts the </a:t>
            </a:r>
            <a:r>
              <a:rPr lang="en-US" b="1" dirty="0"/>
              <a:t>average modal price per state</a:t>
            </a:r>
            <a:r>
              <a:rPr lang="en-US" dirty="0"/>
              <a:t>, showing regional price variations. States like </a:t>
            </a:r>
            <a:r>
              <a:rPr lang="en-US" b="1" dirty="0"/>
              <a:t>Tripura, Kerala, and Himachal Pradesh</a:t>
            </a:r>
            <a:r>
              <a:rPr lang="en-US" dirty="0"/>
              <a:t> exhibit higher average prices due to high-value crops such as spices and dry fruits. This plot helps understand </a:t>
            </a:r>
            <a:r>
              <a:rPr lang="en-US" b="1" dirty="0"/>
              <a:t>regional market strengths</a:t>
            </a:r>
            <a:r>
              <a:rPr lang="en-US" dirty="0"/>
              <a:t> and </a:t>
            </a:r>
            <a:r>
              <a:rPr lang="en-US" b="1" dirty="0"/>
              <a:t>price diversity</a:t>
            </a:r>
            <a:r>
              <a:rPr lang="en-US" dirty="0"/>
              <a:t> across India.</a:t>
            </a:r>
            <a:endParaRPr lang="en-US" altLang="en-US" dirty="0">
              <a:latin typeface="Androgyne" panose="05080000000003050000" pitchFamily="82" charset="0"/>
            </a:endParaRPr>
          </a:p>
        </p:txBody>
      </p:sp>
      <p:pic>
        <p:nvPicPr>
          <p:cNvPr id="4" name="Picture 3">
            <a:extLst>
              <a:ext uri="{FF2B5EF4-FFF2-40B4-BE49-F238E27FC236}">
                <a16:creationId xmlns:a16="http://schemas.microsoft.com/office/drawing/2014/main" id="{84C6DD8E-A86D-CAD2-6754-944AE9D7216D}"/>
              </a:ext>
            </a:extLst>
          </p:cNvPr>
          <p:cNvPicPr>
            <a:picLocks noChangeAspect="1"/>
          </p:cNvPicPr>
          <p:nvPr/>
        </p:nvPicPr>
        <p:blipFill>
          <a:blip r:embed="rId2"/>
          <a:srcRect/>
          <a:stretch/>
        </p:blipFill>
        <p:spPr>
          <a:xfrm>
            <a:off x="1763486" y="1894115"/>
            <a:ext cx="5669401" cy="3165074"/>
          </a:xfrm>
          <a:prstGeom prst="rect">
            <a:avLst/>
          </a:prstGeom>
        </p:spPr>
      </p:pic>
    </p:spTree>
    <p:extLst>
      <p:ext uri="{BB962C8B-B14F-4D97-AF65-F5344CB8AC3E}">
        <p14:creationId xmlns:p14="http://schemas.microsoft.com/office/powerpoint/2010/main" val="323748263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244</TotalTime>
  <Words>1482</Words>
  <Application>Microsoft Office PowerPoint</Application>
  <PresentationFormat>On-screen Show (4:3)</PresentationFormat>
  <Paragraphs>70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Androgyne</vt:lpstr>
      <vt:lpstr>Arial</vt:lpstr>
      <vt:lpstr>Calibri</vt:lpstr>
      <vt:lpstr>Calibri Light</vt:lpstr>
      <vt:lpstr>Retrospect</vt:lpstr>
      <vt:lpstr>  Market Data Analysis  Source: data.gov.in Dataset: Agricultural Market Data Project Email: vaishali.khandoba7@gmail.com LinkedIn : https://www.linkedin.com/in/vaishali-khandoba-4a1667314/</vt:lpstr>
      <vt:lpstr>Introduction</vt:lpstr>
      <vt:lpstr>Initial Analysis of the Dataset</vt:lpstr>
      <vt:lpstr>Initial Analysis of the Dataset</vt:lpstr>
      <vt:lpstr>Initial Analysis of the Dataset</vt:lpstr>
      <vt:lpstr>Initial Analysis of the Dataset</vt:lpstr>
      <vt:lpstr>Modal Price Distribution</vt:lpstr>
      <vt:lpstr>Top 10 Commodities by Record Count</vt:lpstr>
      <vt:lpstr>Average Modal Price by State</vt:lpstr>
      <vt:lpstr>Commodity Distribution(PieChart)</vt:lpstr>
      <vt:lpstr>Price Distribution by Grade (Violin Plot)</vt:lpstr>
      <vt:lpstr>Dataset Observation</vt:lpstr>
      <vt:lpstr>Dataset Observation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Vaishali Khandoba</dc:creator>
  <cp:keywords/>
  <dc:description>generated using python-pptx</dc:description>
  <cp:lastModifiedBy>Vaishali Khandoba</cp:lastModifiedBy>
  <cp:revision>18</cp:revision>
  <dcterms:created xsi:type="dcterms:W3CDTF">2013-01-27T09:14:16Z</dcterms:created>
  <dcterms:modified xsi:type="dcterms:W3CDTF">2025-10-05T09:01:07Z</dcterms:modified>
  <cp:category/>
</cp:coreProperties>
</file>